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17"/>
  </p:notesMasterIdLst>
  <p:sldIdLst>
    <p:sldId id="256" r:id="rId2"/>
    <p:sldId id="276" r:id="rId3"/>
    <p:sldId id="278" r:id="rId4"/>
    <p:sldId id="327" r:id="rId5"/>
    <p:sldId id="328" r:id="rId6"/>
    <p:sldId id="326" r:id="rId7"/>
    <p:sldId id="324" r:id="rId8"/>
    <p:sldId id="325" r:id="rId9"/>
    <p:sldId id="309" r:id="rId10"/>
    <p:sldId id="304" r:id="rId11"/>
    <p:sldId id="322" r:id="rId12"/>
    <p:sldId id="312" r:id="rId13"/>
    <p:sldId id="330" r:id="rId14"/>
    <p:sldId id="318" r:id="rId15"/>
    <p:sldId id="274" r:id="rId16"/>
  </p:sldIdLst>
  <p:sldSz cx="12190413" cy="6859588"/>
  <p:notesSz cx="9144000" cy="6858000"/>
  <p:defaultTextStyle>
    <a:defPPr>
      <a:defRPr lang="zh-CN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595959"/>
    <a:srgbClr val="6C92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982" autoAdjust="0"/>
    <p:restoredTop sz="94686"/>
  </p:normalViewPr>
  <p:slideViewPr>
    <p:cSldViewPr>
      <p:cViewPr>
        <p:scale>
          <a:sx n="81" d="100"/>
          <a:sy n="81" d="100"/>
        </p:scale>
        <p:origin x="245" y="48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312FB-5E46-41B8-9F19-C2ACE89C8DF9}" type="datetimeFigureOut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287588" y="514350"/>
            <a:ext cx="4568825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1920C2-D839-4855-B6B9-902D404D17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907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920C2-D839-4855-B6B9-902D404D17C1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350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920C2-D839-4855-B6B9-902D404D17C1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3409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920C2-D839-4855-B6B9-902D404D17C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499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920C2-D839-4855-B6B9-902D404D17C1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207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920C2-D839-4855-B6B9-902D404D17C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042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920C2-D839-4855-B6B9-902D404D17C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252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920C2-D839-4855-B6B9-902D404D17C1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799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920C2-D839-4855-B6B9-902D404D17C1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309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920C2-D839-4855-B6B9-902D404D17C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725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/>
          <p:cNvSpPr/>
          <p:nvPr userDrawn="1"/>
        </p:nvSpPr>
        <p:spPr>
          <a:xfrm rot="10800000">
            <a:off x="2147888" y="0"/>
            <a:ext cx="2238375" cy="1131888"/>
          </a:xfrm>
          <a:prstGeom prst="triangle">
            <a:avLst/>
          </a:prstGeom>
          <a:solidFill>
            <a:srgbClr val="6C92C0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等腰三角形 11"/>
          <p:cNvSpPr/>
          <p:nvPr userDrawn="1"/>
        </p:nvSpPr>
        <p:spPr>
          <a:xfrm rot="10800000">
            <a:off x="1068388" y="0"/>
            <a:ext cx="1731962" cy="876300"/>
          </a:xfrm>
          <a:prstGeom prst="triangle">
            <a:avLst/>
          </a:prstGeom>
          <a:solidFill>
            <a:srgbClr val="5B9BD5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3" name="等腰三角形 12"/>
          <p:cNvSpPr/>
          <p:nvPr userDrawn="1"/>
        </p:nvSpPr>
        <p:spPr>
          <a:xfrm rot="10800000" flipV="1">
            <a:off x="7872413" y="4722415"/>
            <a:ext cx="4319587" cy="2163762"/>
          </a:xfrm>
          <a:prstGeom prst="triangle">
            <a:avLst/>
          </a:prstGeom>
          <a:solidFill>
            <a:srgbClr val="5B9BD5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4" name="等腰三角形 13"/>
          <p:cNvSpPr/>
          <p:nvPr userDrawn="1"/>
        </p:nvSpPr>
        <p:spPr>
          <a:xfrm rot="10800000" flipV="1">
            <a:off x="-12700" y="2936477"/>
            <a:ext cx="7885113" cy="3949700"/>
          </a:xfrm>
          <a:prstGeom prst="triangle">
            <a:avLst/>
          </a:prstGeom>
          <a:solidFill>
            <a:srgbClr val="5B9BD5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38049" y="1131888"/>
            <a:ext cx="10361851" cy="1469307"/>
          </a:xfrm>
        </p:spPr>
        <p:txBody>
          <a:bodyPr>
            <a:normAutofit/>
          </a:bodyPr>
          <a:lstStyle>
            <a:lvl1pPr algn="r">
              <a:defRPr sz="4800" b="1">
                <a:solidFill>
                  <a:srgbClr val="5B9BD5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8A205-664B-43E1-BA9E-C32B4617CC16}" type="datetime1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183438" y="6357823"/>
            <a:ext cx="3860297" cy="36626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©</a:t>
            </a:r>
            <a:r>
              <a:rPr lang="en-US" altLang="zh-CN" dirty="0" err="1"/>
              <a:t>Amarsoft</a:t>
            </a:r>
            <a:endParaRPr lang="zh-CN" altLang="en-US" dirty="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6002338" y="2779713"/>
            <a:ext cx="589756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 userDrawn="1"/>
        </p:nvSpPr>
        <p:spPr>
          <a:xfrm>
            <a:off x="5159102" y="3141762"/>
            <a:ext cx="676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5B9BD5"/>
                </a:solidFill>
                <a:latin typeface="微软雅黑"/>
                <a:ea typeface="微软雅黑"/>
              </a:rPr>
              <a:t>上海安硕信息技术股份有限公司</a:t>
            </a:r>
          </a:p>
        </p:txBody>
      </p:sp>
    </p:spTree>
    <p:extLst>
      <p:ext uri="{BB962C8B-B14F-4D97-AF65-F5344CB8AC3E}">
        <p14:creationId xmlns:p14="http://schemas.microsoft.com/office/powerpoint/2010/main" val="3135637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2758" y="117426"/>
            <a:ext cx="9655495" cy="936104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8582" y="1557586"/>
            <a:ext cx="11377264" cy="4569466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2479-5E63-46D6-AE86-BC9B1589D1F0}" type="datetime1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/>
              <a:t>©</a:t>
            </a:r>
            <a:r>
              <a:rPr lang="en-US" altLang="zh-CN" dirty="0" err="1"/>
              <a:t>Amarsoft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软雅黑"/>
                <a:ea typeface="微软雅黑"/>
              </a:defRPr>
            </a:lvl1pPr>
          </a:lstStyle>
          <a:p>
            <a:fld id="{2A40EF55-C64A-4F2F-B311-D957662F7C8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等腰三角形 8"/>
          <p:cNvSpPr/>
          <p:nvPr userDrawn="1"/>
        </p:nvSpPr>
        <p:spPr>
          <a:xfrm rot="10800000">
            <a:off x="-241497" y="-4"/>
            <a:ext cx="2225825" cy="1125541"/>
          </a:xfrm>
          <a:prstGeom prst="triangle">
            <a:avLst/>
          </a:prstGeom>
          <a:solidFill>
            <a:srgbClr val="6C92C0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0" name="等腰三角形 9"/>
          <p:cNvSpPr/>
          <p:nvPr userDrawn="1"/>
        </p:nvSpPr>
        <p:spPr>
          <a:xfrm rot="10800000">
            <a:off x="-385514" y="0"/>
            <a:ext cx="1480023" cy="748830"/>
          </a:xfrm>
          <a:prstGeom prst="triangle">
            <a:avLst/>
          </a:prstGeom>
          <a:solidFill>
            <a:srgbClr val="5B9BD5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20" name="直接连接符 19"/>
          <p:cNvCxnSpPr>
            <a:stCxn id="9" idx="0"/>
          </p:cNvCxnSpPr>
          <p:nvPr userDrawn="1"/>
        </p:nvCxnSpPr>
        <p:spPr>
          <a:xfrm>
            <a:off x="871415" y="1125537"/>
            <a:ext cx="11128448" cy="1"/>
          </a:xfrm>
          <a:prstGeom prst="line">
            <a:avLst/>
          </a:prstGeom>
          <a:ln w="3175" cmpd="sng">
            <a:solidFill>
              <a:srgbClr val="6C92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830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23DA-BF1F-4113-8806-3FB7B1B5C00D}" type="datetime1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23" name="等腰三角形 22"/>
          <p:cNvSpPr/>
          <p:nvPr userDrawn="1"/>
        </p:nvSpPr>
        <p:spPr>
          <a:xfrm rot="11471463">
            <a:off x="-4251450" y="-428921"/>
            <a:ext cx="8966776" cy="7729979"/>
          </a:xfrm>
          <a:prstGeom prst="triangle">
            <a:avLst/>
          </a:prstGeom>
          <a:noFill/>
          <a:ln w="19050" cap="flat" cmpd="sng" algn="ctr">
            <a:solidFill>
              <a:srgbClr val="6C92C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/>
              <a:cs typeface="+mn-cs"/>
            </a:endParaRPr>
          </a:p>
        </p:txBody>
      </p:sp>
      <p:sp>
        <p:nvSpPr>
          <p:cNvPr id="35" name="等腰三角形 34"/>
          <p:cNvSpPr/>
          <p:nvPr userDrawn="1"/>
        </p:nvSpPr>
        <p:spPr>
          <a:xfrm rot="12594744">
            <a:off x="-4363174" y="-648691"/>
            <a:ext cx="8056633" cy="8147841"/>
          </a:xfrm>
          <a:prstGeom prst="triangle">
            <a:avLst/>
          </a:prstGeom>
          <a:solidFill>
            <a:srgbClr val="5B9BD5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/>
              <a:cs typeface="+mn-cs"/>
            </a:endParaRPr>
          </a:p>
        </p:txBody>
      </p:sp>
      <p:sp>
        <p:nvSpPr>
          <p:cNvPr id="16" name="文本占位符 42"/>
          <p:cNvSpPr txBox="1">
            <a:spLocks/>
          </p:cNvSpPr>
          <p:nvPr userDrawn="1"/>
        </p:nvSpPr>
        <p:spPr>
          <a:xfrm>
            <a:off x="248490" y="1010963"/>
            <a:ext cx="4478564" cy="119469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zh-CN" altLang="en-US" sz="8800" dirty="0"/>
              <a:t>目录</a:t>
            </a:r>
          </a:p>
          <a:p>
            <a:pPr algn="l">
              <a:lnSpc>
                <a:spcPct val="100000"/>
              </a:lnSpc>
            </a:pPr>
            <a:r>
              <a:rPr lang="en-US" altLang="zh-CN" sz="4000" dirty="0"/>
              <a:t>CONTENTS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047707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23DA-BF1F-4113-8806-3FB7B1B5C00D}" type="datetime1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7" name="MH_Other_1"/>
          <p:cNvSpPr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-241498" y="-1"/>
            <a:ext cx="5386048" cy="6859589"/>
          </a:xfrm>
          <a:prstGeom prst="homePlate">
            <a:avLst>
              <a:gd name="adj" fmla="val 50000"/>
            </a:avLst>
          </a:prstGeom>
          <a:solidFill>
            <a:srgbClr val="5B9BD5">
              <a:alpha val="80000"/>
            </a:srgbClr>
          </a:solidFill>
          <a:ln>
            <a:noFill/>
          </a:ln>
        </p:spPr>
        <p:txBody>
          <a:bodyPr anchor="ctr"/>
          <a:lstStyle/>
          <a:p>
            <a:pPr algn="just" defTabSz="914400">
              <a:lnSpc>
                <a:spcPct val="130000"/>
              </a:lnSpc>
            </a:pPr>
            <a:endParaRPr lang="zh-CN" altLang="en-US" sz="1800">
              <a:solidFill>
                <a:srgbClr val="FFFFFF"/>
              </a:solidFill>
              <a:ea typeface="微软雅黑" pitchFamily="34" charset="-122"/>
            </a:endParaRPr>
          </a:p>
        </p:txBody>
      </p:sp>
      <p:grpSp>
        <p:nvGrpSpPr>
          <p:cNvPr id="6" name="组 5"/>
          <p:cNvGrpSpPr/>
          <p:nvPr userDrawn="1"/>
        </p:nvGrpSpPr>
        <p:grpSpPr>
          <a:xfrm>
            <a:off x="885156" y="1917626"/>
            <a:ext cx="2617762" cy="3047117"/>
            <a:chOff x="1652414" y="2205658"/>
            <a:chExt cx="2090550" cy="2433434"/>
          </a:xfrm>
        </p:grpSpPr>
        <p:sp>
          <p:nvSpPr>
            <p:cNvPr id="13" name="任意多边形 12"/>
            <p:cNvSpPr/>
            <p:nvPr userDrawn="1">
              <p:custDataLst>
                <p:tags r:id="rId2"/>
              </p:custDataLst>
            </p:nvPr>
          </p:nvSpPr>
          <p:spPr>
            <a:xfrm flipH="1">
              <a:off x="2684547" y="2205658"/>
              <a:ext cx="1058417" cy="779945"/>
            </a:xfrm>
            <a:custGeom>
              <a:avLst/>
              <a:gdLst>
                <a:gd name="connsiteX0" fmla="*/ 363583 w 363583"/>
                <a:gd name="connsiteY0" fmla="*/ 0 h 357051"/>
                <a:gd name="connsiteX1" fmla="*/ 0 w 363583"/>
                <a:gd name="connsiteY1" fmla="*/ 0 h 357051"/>
                <a:gd name="connsiteX2" fmla="*/ 0 w 363583"/>
                <a:gd name="connsiteY2" fmla="*/ 357051 h 357051"/>
                <a:gd name="connsiteX3" fmla="*/ 110069 w 363583"/>
                <a:gd name="connsiteY3" fmla="*/ 357051 h 357051"/>
                <a:gd name="connsiteX4" fmla="*/ 110069 w 363583"/>
                <a:gd name="connsiteY4" fmla="*/ 94608 h 357051"/>
                <a:gd name="connsiteX5" fmla="*/ 363583 w 363583"/>
                <a:gd name="connsiteY5" fmla="*/ 94608 h 357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583" h="357051">
                  <a:moveTo>
                    <a:pt x="363583" y="0"/>
                  </a:moveTo>
                  <a:lnTo>
                    <a:pt x="0" y="0"/>
                  </a:lnTo>
                  <a:lnTo>
                    <a:pt x="0" y="357051"/>
                  </a:lnTo>
                  <a:lnTo>
                    <a:pt x="110069" y="357051"/>
                  </a:lnTo>
                  <a:lnTo>
                    <a:pt x="110069" y="94608"/>
                  </a:lnTo>
                  <a:lnTo>
                    <a:pt x="363583" y="94608"/>
                  </a:ln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>
                <a:defRPr/>
              </a:pPr>
              <a:endParaRPr lang="zh-CN" altLang="en-US" sz="1800" kern="0">
                <a:solidFill>
                  <a:srgbClr val="FFFFFF"/>
                </a:solidFill>
                <a:ea typeface="幼圆"/>
              </a:endParaRPr>
            </a:p>
          </p:txBody>
        </p:sp>
        <p:sp>
          <p:nvSpPr>
            <p:cNvPr id="14" name="任意多边形 13"/>
            <p:cNvSpPr/>
            <p:nvPr userDrawn="1">
              <p:custDataLst>
                <p:tags r:id="rId3"/>
              </p:custDataLst>
            </p:nvPr>
          </p:nvSpPr>
          <p:spPr>
            <a:xfrm flipH="1">
              <a:off x="2684547" y="3831413"/>
              <a:ext cx="1058417" cy="807679"/>
            </a:xfrm>
            <a:custGeom>
              <a:avLst/>
              <a:gdLst>
                <a:gd name="connsiteX0" fmla="*/ 110069 w 363583"/>
                <a:gd name="connsiteY0" fmla="*/ 0 h 370309"/>
                <a:gd name="connsiteX1" fmla="*/ 0 w 363583"/>
                <a:gd name="connsiteY1" fmla="*/ 0 h 370309"/>
                <a:gd name="connsiteX2" fmla="*/ 0 w 363583"/>
                <a:gd name="connsiteY2" fmla="*/ 370309 h 370309"/>
                <a:gd name="connsiteX3" fmla="*/ 363583 w 363583"/>
                <a:gd name="connsiteY3" fmla="*/ 370309 h 370309"/>
                <a:gd name="connsiteX4" fmla="*/ 363583 w 363583"/>
                <a:gd name="connsiteY4" fmla="*/ 275701 h 370309"/>
                <a:gd name="connsiteX5" fmla="*/ 110069 w 363583"/>
                <a:gd name="connsiteY5" fmla="*/ 275701 h 370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3583" h="370309">
                  <a:moveTo>
                    <a:pt x="110069" y="0"/>
                  </a:moveTo>
                  <a:lnTo>
                    <a:pt x="0" y="0"/>
                  </a:lnTo>
                  <a:lnTo>
                    <a:pt x="0" y="370309"/>
                  </a:lnTo>
                  <a:lnTo>
                    <a:pt x="363583" y="370309"/>
                  </a:lnTo>
                  <a:lnTo>
                    <a:pt x="363583" y="275701"/>
                  </a:lnTo>
                  <a:lnTo>
                    <a:pt x="110069" y="275701"/>
                  </a:ln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>
                <a:defRPr/>
              </a:pPr>
              <a:endParaRPr lang="zh-CN" altLang="en-US" sz="1800" kern="0">
                <a:solidFill>
                  <a:srgbClr val="FFFFFF"/>
                </a:solidFill>
                <a:ea typeface="幼圆"/>
              </a:endParaRPr>
            </a:p>
          </p:txBody>
        </p:sp>
        <p:sp>
          <p:nvSpPr>
            <p:cNvPr id="15" name="任意多边形 14"/>
            <p:cNvSpPr/>
            <p:nvPr userDrawn="1">
              <p:custDataLst>
                <p:tags r:id="rId4"/>
              </p:custDataLst>
            </p:nvPr>
          </p:nvSpPr>
          <p:spPr>
            <a:xfrm>
              <a:off x="1652414" y="2205658"/>
              <a:ext cx="1058416" cy="2433434"/>
            </a:xfrm>
            <a:custGeom>
              <a:avLst/>
              <a:gdLst>
                <a:gd name="connsiteX0" fmla="*/ 0 w 363583"/>
                <a:gd name="connsiteY0" fmla="*/ 0 h 1323703"/>
                <a:gd name="connsiteX1" fmla="*/ 363583 w 363583"/>
                <a:gd name="connsiteY1" fmla="*/ 0 h 1323703"/>
                <a:gd name="connsiteX2" fmla="*/ 363583 w 363583"/>
                <a:gd name="connsiteY2" fmla="*/ 112347 h 1323703"/>
                <a:gd name="connsiteX3" fmla="*/ 110069 w 363583"/>
                <a:gd name="connsiteY3" fmla="*/ 112347 h 1323703"/>
                <a:gd name="connsiteX4" fmla="*/ 110069 w 363583"/>
                <a:gd name="connsiteY4" fmla="*/ 1211356 h 1323703"/>
                <a:gd name="connsiteX5" fmla="*/ 363583 w 363583"/>
                <a:gd name="connsiteY5" fmla="*/ 1211356 h 1323703"/>
                <a:gd name="connsiteX6" fmla="*/ 363583 w 363583"/>
                <a:gd name="connsiteY6" fmla="*/ 1323703 h 1323703"/>
                <a:gd name="connsiteX7" fmla="*/ 0 w 363583"/>
                <a:gd name="connsiteY7" fmla="*/ 1323703 h 1323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3583" h="1323703">
                  <a:moveTo>
                    <a:pt x="0" y="0"/>
                  </a:moveTo>
                  <a:lnTo>
                    <a:pt x="363583" y="0"/>
                  </a:lnTo>
                  <a:lnTo>
                    <a:pt x="363583" y="112347"/>
                  </a:lnTo>
                  <a:lnTo>
                    <a:pt x="110069" y="112347"/>
                  </a:lnTo>
                  <a:lnTo>
                    <a:pt x="110069" y="1211356"/>
                  </a:lnTo>
                  <a:lnTo>
                    <a:pt x="363583" y="1211356"/>
                  </a:lnTo>
                  <a:lnTo>
                    <a:pt x="363583" y="1323703"/>
                  </a:lnTo>
                  <a:lnTo>
                    <a:pt x="0" y="1323703"/>
                  </a:lnTo>
                  <a:close/>
                </a:path>
              </a:pathLst>
            </a:cu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914400">
                <a:defRPr/>
              </a:pPr>
              <a:endParaRPr lang="zh-CN" altLang="en-US" sz="1800" kern="0">
                <a:solidFill>
                  <a:srgbClr val="FFFFFF"/>
                </a:solidFill>
                <a:ea typeface="幼圆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029172" y="1787399"/>
            <a:ext cx="2304257" cy="3154563"/>
          </a:xfrm>
        </p:spPr>
        <p:txBody>
          <a:bodyPr>
            <a:noAutofit/>
          </a:bodyPr>
          <a:lstStyle>
            <a:lvl1pPr algn="ctr">
              <a:defRPr sz="115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序号</a:t>
            </a:r>
          </a:p>
        </p:txBody>
      </p:sp>
      <p:sp>
        <p:nvSpPr>
          <p:cNvPr id="18" name="文本占位符 17"/>
          <p:cNvSpPr>
            <a:spLocks noGrp="1"/>
          </p:cNvSpPr>
          <p:nvPr userDrawn="1">
            <p:ph type="body" sz="quarter" idx="13"/>
          </p:nvPr>
        </p:nvSpPr>
        <p:spPr>
          <a:xfrm>
            <a:off x="5375126" y="2933984"/>
            <a:ext cx="6335712" cy="999866"/>
          </a:xfrm>
        </p:spPr>
        <p:txBody>
          <a:bodyPr>
            <a:normAutofit/>
          </a:bodyPr>
          <a:lstStyle>
            <a:lvl1pPr marL="0" indent="0">
              <a:buNone/>
              <a:defRPr sz="6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</a:t>
            </a:r>
          </a:p>
        </p:txBody>
      </p:sp>
    </p:spTree>
    <p:extLst>
      <p:ext uri="{BB962C8B-B14F-4D97-AF65-F5344CB8AC3E}">
        <p14:creationId xmlns:p14="http://schemas.microsoft.com/office/powerpoint/2010/main" val="390210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23DA-BF1F-4113-8806-3FB7B1B5C00D}" type="datetime1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7" name="MH_Other_1"/>
          <p:cNvSpPr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-241498" y="-1"/>
            <a:ext cx="5386048" cy="6859589"/>
          </a:xfrm>
          <a:prstGeom prst="homePlate">
            <a:avLst>
              <a:gd name="adj" fmla="val 50000"/>
            </a:avLst>
          </a:prstGeom>
          <a:solidFill>
            <a:srgbClr val="5B9BD5"/>
          </a:solidFill>
          <a:ln>
            <a:noFill/>
          </a:ln>
        </p:spPr>
        <p:txBody>
          <a:bodyPr anchor="ctr"/>
          <a:lstStyle/>
          <a:p>
            <a:pPr algn="just" defTabSz="914400">
              <a:lnSpc>
                <a:spcPct val="130000"/>
              </a:lnSpc>
            </a:pPr>
            <a:endParaRPr lang="zh-CN" altLang="en-US" sz="180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982637" y="1845618"/>
            <a:ext cx="2304257" cy="3154563"/>
          </a:xfrm>
        </p:spPr>
        <p:txBody>
          <a:bodyPr>
            <a:noAutofit/>
          </a:bodyPr>
          <a:lstStyle>
            <a:lvl1pPr algn="ctr">
              <a:defRPr sz="115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序号</a:t>
            </a:r>
          </a:p>
        </p:txBody>
      </p:sp>
      <p:sp>
        <p:nvSpPr>
          <p:cNvPr id="18" name="文本占位符 17"/>
          <p:cNvSpPr>
            <a:spLocks noGrp="1"/>
          </p:cNvSpPr>
          <p:nvPr userDrawn="1">
            <p:ph type="body" sz="quarter" idx="13"/>
          </p:nvPr>
        </p:nvSpPr>
        <p:spPr>
          <a:xfrm>
            <a:off x="5375126" y="2933984"/>
            <a:ext cx="6335712" cy="999866"/>
          </a:xfrm>
        </p:spPr>
        <p:txBody>
          <a:bodyPr>
            <a:normAutofit/>
          </a:bodyPr>
          <a:lstStyle>
            <a:lvl1pPr marL="0" indent="0">
              <a:buNone/>
              <a:defRPr sz="6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</a:t>
            </a:r>
          </a:p>
        </p:txBody>
      </p:sp>
      <p:sp>
        <p:nvSpPr>
          <p:cNvPr id="17" name="框架 16"/>
          <p:cNvSpPr/>
          <p:nvPr userDrawn="1"/>
        </p:nvSpPr>
        <p:spPr>
          <a:xfrm>
            <a:off x="1023142" y="2061642"/>
            <a:ext cx="2223247" cy="2736304"/>
          </a:xfrm>
          <a:prstGeom prst="frame">
            <a:avLst>
              <a:gd name="adj1" fmla="val 8826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926854" y="2709714"/>
            <a:ext cx="648072" cy="1584176"/>
          </a:xfrm>
          <a:prstGeom prst="rect">
            <a:avLst/>
          </a:prstGeom>
          <a:solidFill>
            <a:srgbClr val="5B9BD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84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2758" y="117426"/>
            <a:ext cx="9655200" cy="936000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4939"/>
            <a:ext cx="5386216" cy="641498"/>
          </a:xfrm>
        </p:spPr>
        <p:txBody>
          <a:bodyPr anchor="b"/>
          <a:lstStyle>
            <a:lvl1pPr marL="0" indent="0">
              <a:buNone/>
              <a:defRPr sz="28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6438"/>
            <a:ext cx="5386216" cy="3950615"/>
          </a:xfrm>
        </p:spPr>
        <p:txBody>
          <a:bodyPr>
            <a:normAutofit/>
          </a:bodyPr>
          <a:lstStyle>
            <a:lvl1pPr>
              <a:defRPr sz="2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0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8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4939"/>
            <a:ext cx="5388332" cy="641498"/>
          </a:xfrm>
        </p:spPr>
        <p:txBody>
          <a:bodyPr anchor="b"/>
          <a:lstStyle>
            <a:lvl1pPr marL="0" indent="0">
              <a:buNone/>
              <a:defRPr sz="2800" b="1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6438"/>
            <a:ext cx="5388332" cy="3950615"/>
          </a:xfrm>
        </p:spPr>
        <p:txBody>
          <a:bodyPr>
            <a:normAutofit/>
          </a:bodyPr>
          <a:lstStyle>
            <a:lvl1pPr>
              <a:defRPr sz="24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0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8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8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80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6E659-DDCF-4695-9F5A-E936502EAD53}" type="datetime1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软雅黑"/>
                <a:ea typeface="微软雅黑"/>
              </a:defRPr>
            </a:lvl1pPr>
          </a:lstStyle>
          <a:p>
            <a:fld id="{2A40EF55-C64A-4F2F-B311-D957662F7C8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等腰三角形 9"/>
          <p:cNvSpPr/>
          <p:nvPr userDrawn="1"/>
        </p:nvSpPr>
        <p:spPr>
          <a:xfrm rot="10800000">
            <a:off x="-241497" y="-4"/>
            <a:ext cx="2225825" cy="1125541"/>
          </a:xfrm>
          <a:prstGeom prst="triangle">
            <a:avLst/>
          </a:prstGeom>
          <a:solidFill>
            <a:srgbClr val="6C92C0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等腰三角形 10"/>
          <p:cNvSpPr/>
          <p:nvPr userDrawn="1"/>
        </p:nvSpPr>
        <p:spPr>
          <a:xfrm rot="10800000">
            <a:off x="-385514" y="0"/>
            <a:ext cx="1480023" cy="748830"/>
          </a:xfrm>
          <a:prstGeom prst="triangle">
            <a:avLst/>
          </a:prstGeom>
          <a:solidFill>
            <a:srgbClr val="5B9BD5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12" name="直接连接符 11"/>
          <p:cNvCxnSpPr>
            <a:stCxn id="10" idx="0"/>
          </p:cNvCxnSpPr>
          <p:nvPr userDrawn="1"/>
        </p:nvCxnSpPr>
        <p:spPr>
          <a:xfrm>
            <a:off x="871415" y="1125537"/>
            <a:ext cx="11128448" cy="1"/>
          </a:xfrm>
          <a:prstGeom prst="line">
            <a:avLst/>
          </a:prstGeom>
          <a:ln w="3175" cmpd="sng">
            <a:solidFill>
              <a:srgbClr val="6C92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59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62758" y="117426"/>
            <a:ext cx="9655200" cy="936000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9E9DB-3A0E-4C13-839A-BAECCD766351}" type="datetime1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微软雅黑"/>
                <a:ea typeface="微软雅黑"/>
              </a:defRPr>
            </a:lvl1pPr>
          </a:lstStyle>
          <a:p>
            <a:fld id="{2A40EF55-C64A-4F2F-B311-D957662F7C8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等腰三角形 5"/>
          <p:cNvSpPr/>
          <p:nvPr userDrawn="1"/>
        </p:nvSpPr>
        <p:spPr>
          <a:xfrm rot="10800000">
            <a:off x="-241497" y="-4"/>
            <a:ext cx="2225825" cy="1125541"/>
          </a:xfrm>
          <a:prstGeom prst="triangle">
            <a:avLst/>
          </a:prstGeom>
          <a:solidFill>
            <a:srgbClr val="6C92C0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等腰三角形 6"/>
          <p:cNvSpPr/>
          <p:nvPr userDrawn="1"/>
        </p:nvSpPr>
        <p:spPr>
          <a:xfrm rot="10800000">
            <a:off x="-385514" y="0"/>
            <a:ext cx="1480023" cy="748830"/>
          </a:xfrm>
          <a:prstGeom prst="triangle">
            <a:avLst/>
          </a:prstGeom>
          <a:solidFill>
            <a:srgbClr val="5B9BD5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8" name="直接连接符 7"/>
          <p:cNvCxnSpPr>
            <a:stCxn id="6" idx="0"/>
          </p:cNvCxnSpPr>
          <p:nvPr userDrawn="1"/>
        </p:nvCxnSpPr>
        <p:spPr>
          <a:xfrm>
            <a:off x="871415" y="1125537"/>
            <a:ext cx="11128448" cy="1"/>
          </a:xfrm>
          <a:prstGeom prst="line">
            <a:avLst/>
          </a:prstGeom>
          <a:ln w="3175" cmpd="sng">
            <a:solidFill>
              <a:srgbClr val="6C92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524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79A9-13CE-4293-B3BF-EA6871E8A6BA}" type="datetime1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软雅黑"/>
                <a:ea typeface="微软雅黑"/>
              </a:defRPr>
            </a:lvl1pPr>
          </a:lstStyle>
          <a:p>
            <a:fld id="{2A40EF55-C64A-4F2F-B311-D957662F7C8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703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-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直角三角形 8"/>
          <p:cNvSpPr/>
          <p:nvPr userDrawn="1"/>
        </p:nvSpPr>
        <p:spPr>
          <a:xfrm rot="13500000" flipV="1">
            <a:off x="468563" y="-1657730"/>
            <a:ext cx="3315458" cy="3315460"/>
          </a:xfrm>
          <a:prstGeom prst="rtTriangle">
            <a:avLst/>
          </a:prstGeom>
          <a:solidFill>
            <a:srgbClr val="6C92C0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0" name="等腰三角形 9"/>
          <p:cNvSpPr/>
          <p:nvPr userDrawn="1"/>
        </p:nvSpPr>
        <p:spPr>
          <a:xfrm flipH="1" flipV="1">
            <a:off x="-935833" y="0"/>
            <a:ext cx="4319587" cy="2163762"/>
          </a:xfrm>
          <a:prstGeom prst="triangle">
            <a:avLst/>
          </a:prstGeom>
          <a:solidFill>
            <a:srgbClr val="5B9BD5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等腰三角形 10"/>
          <p:cNvSpPr/>
          <p:nvPr userDrawn="1"/>
        </p:nvSpPr>
        <p:spPr>
          <a:xfrm rot="10800000" flipH="1" flipV="1">
            <a:off x="-935833" y="-861677"/>
            <a:ext cx="15489439" cy="7758752"/>
          </a:xfrm>
          <a:prstGeom prst="triangle">
            <a:avLst/>
          </a:prstGeom>
          <a:solidFill>
            <a:srgbClr val="5B9BD5">
              <a:alpha val="80000"/>
            </a:srgbClr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12" name="直线连接符 3"/>
          <p:cNvCxnSpPr/>
          <p:nvPr userDrawn="1"/>
        </p:nvCxnSpPr>
        <p:spPr>
          <a:xfrm>
            <a:off x="3673231" y="5119077"/>
            <a:ext cx="9163538" cy="0"/>
          </a:xfrm>
          <a:prstGeom prst="line">
            <a:avLst/>
          </a:prstGeom>
          <a:ln w="28575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14"/>
          <p:cNvSpPr txBox="1">
            <a:spLocks noChangeArrowheads="1"/>
          </p:cNvSpPr>
          <p:nvPr userDrawn="1"/>
        </p:nvSpPr>
        <p:spPr bwMode="auto">
          <a:xfrm>
            <a:off x="426139" y="5476778"/>
            <a:ext cx="1864613" cy="1277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prstClr val="white"/>
                </a:solidFill>
                <a:latin typeface="微软雅黑"/>
                <a:ea typeface="微软雅黑"/>
              </a:rPr>
              <a:t>上海</a:t>
            </a:r>
            <a:endParaRPr lang="en-US" altLang="zh-CN" sz="1600" b="1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杨浦区国泰路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11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号</a:t>
            </a: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复旦国家科技园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A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座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23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楼</a:t>
            </a:r>
            <a:endParaRPr lang="en-US" altLang="zh-CN" sz="1200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TEL: 8621-35885888</a:t>
            </a:r>
          </a:p>
        </p:txBody>
      </p:sp>
      <p:sp>
        <p:nvSpPr>
          <p:cNvPr id="26" name="文本框 14"/>
          <p:cNvSpPr txBox="1">
            <a:spLocks noChangeArrowheads="1"/>
          </p:cNvSpPr>
          <p:nvPr userDrawn="1"/>
        </p:nvSpPr>
        <p:spPr bwMode="auto">
          <a:xfrm>
            <a:off x="2386807" y="5476778"/>
            <a:ext cx="1904037" cy="1277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prstClr val="white"/>
                </a:solidFill>
                <a:latin typeface="微软雅黑"/>
                <a:ea typeface="微软雅黑"/>
              </a:rPr>
              <a:t>北京</a:t>
            </a:r>
            <a:endParaRPr lang="en-US" altLang="zh-CN" sz="1600" b="1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东城区安定门东大街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28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号</a:t>
            </a:r>
            <a:endParaRPr lang="en-US" altLang="zh-CN" sz="1200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1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号楼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(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雍和大厦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)C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座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801 </a:t>
            </a: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TEL: 8610-66218390 </a:t>
            </a:r>
          </a:p>
        </p:txBody>
      </p:sp>
      <p:sp>
        <p:nvSpPr>
          <p:cNvPr id="27" name="文本框 14"/>
          <p:cNvSpPr txBox="1">
            <a:spLocks noChangeArrowheads="1"/>
          </p:cNvSpPr>
          <p:nvPr userDrawn="1"/>
        </p:nvSpPr>
        <p:spPr bwMode="auto">
          <a:xfrm>
            <a:off x="4386899" y="5476778"/>
            <a:ext cx="1668546" cy="1277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prstClr val="white"/>
                </a:solidFill>
                <a:latin typeface="微软雅黑"/>
                <a:ea typeface="微软雅黑"/>
              </a:rPr>
              <a:t>重庆</a:t>
            </a:r>
            <a:endParaRPr lang="en-US" altLang="zh-CN" sz="1600" b="1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沙坪坝区西永微电子</a:t>
            </a:r>
            <a:endParaRPr lang="en-US" altLang="zh-CN" sz="1200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产业园区研发楼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4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楼 </a:t>
            </a: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TEL: 8623-86259860 </a:t>
            </a:r>
          </a:p>
        </p:txBody>
      </p:sp>
      <p:sp>
        <p:nvSpPr>
          <p:cNvPr id="28" name="文本框 14"/>
          <p:cNvSpPr txBox="1">
            <a:spLocks noChangeArrowheads="1"/>
          </p:cNvSpPr>
          <p:nvPr userDrawn="1"/>
        </p:nvSpPr>
        <p:spPr bwMode="auto">
          <a:xfrm>
            <a:off x="6151500" y="5476778"/>
            <a:ext cx="1758790" cy="1277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prstClr val="white"/>
                </a:solidFill>
                <a:latin typeface="微软雅黑"/>
                <a:ea typeface="微软雅黑"/>
              </a:rPr>
              <a:t>苏州</a:t>
            </a:r>
            <a:endParaRPr lang="en-US" altLang="zh-CN" sz="1600" b="1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苏州市高新区科技城</a:t>
            </a:r>
            <a:endParaRPr lang="en-US" altLang="zh-CN" sz="1200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科灵路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78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号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9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号楼 </a:t>
            </a: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TEL: 86512-68075325 </a:t>
            </a:r>
          </a:p>
        </p:txBody>
      </p:sp>
      <p:sp>
        <p:nvSpPr>
          <p:cNvPr id="29" name="文本框 14"/>
          <p:cNvSpPr txBox="1">
            <a:spLocks noChangeArrowheads="1"/>
          </p:cNvSpPr>
          <p:nvPr userDrawn="1"/>
        </p:nvSpPr>
        <p:spPr bwMode="auto">
          <a:xfrm>
            <a:off x="8006345" y="5476778"/>
            <a:ext cx="1831902" cy="1277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prstClr val="white"/>
                </a:solidFill>
                <a:latin typeface="微软雅黑"/>
                <a:ea typeface="微软雅黑"/>
              </a:rPr>
              <a:t>深圳</a:t>
            </a:r>
            <a:endParaRPr lang="en-US" altLang="zh-CN" sz="1600" b="1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深圳市福田区深南大道</a:t>
            </a:r>
            <a:endParaRPr lang="en-US" altLang="zh-CN" sz="1200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车公庙绿景广场主楼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19F </a:t>
            </a: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TEL: 86755-23957377 </a:t>
            </a:r>
          </a:p>
        </p:txBody>
      </p:sp>
      <p:sp>
        <p:nvSpPr>
          <p:cNvPr id="30" name="文本框 14"/>
          <p:cNvSpPr txBox="1">
            <a:spLocks noChangeArrowheads="1"/>
          </p:cNvSpPr>
          <p:nvPr userDrawn="1"/>
        </p:nvSpPr>
        <p:spPr bwMode="auto">
          <a:xfrm>
            <a:off x="9934303" y="5476778"/>
            <a:ext cx="2057925" cy="12772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 dirty="0">
                <a:solidFill>
                  <a:prstClr val="white"/>
                </a:solidFill>
                <a:latin typeface="微软雅黑"/>
                <a:ea typeface="微软雅黑"/>
              </a:rPr>
              <a:t>厦门</a:t>
            </a:r>
            <a:endParaRPr lang="en-US" altLang="zh-CN" sz="1600" b="1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厦门软件园二期观日路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32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号</a:t>
            </a:r>
            <a:endParaRPr lang="en-US" altLang="zh-CN" sz="1200" dirty="0">
              <a:solidFill>
                <a:prstClr val="white"/>
              </a:solidFill>
              <a:latin typeface="微软雅黑"/>
              <a:ea typeface="微软雅黑"/>
            </a:endParaRP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3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楼 </a:t>
            </a: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30302</a:t>
            </a:r>
            <a:r>
              <a:rPr lang="zh-CN" altLang="en-US" sz="1200" dirty="0">
                <a:solidFill>
                  <a:prstClr val="white"/>
                </a:solidFill>
                <a:latin typeface="微软雅黑"/>
                <a:ea typeface="微软雅黑"/>
              </a:rPr>
              <a:t>单元 </a:t>
            </a:r>
          </a:p>
          <a:p>
            <a:pPr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prstClr val="white"/>
                </a:solidFill>
                <a:latin typeface="微软雅黑"/>
                <a:ea typeface="微软雅黑"/>
              </a:rPr>
              <a:t>TEL: 86592-2930999 </a:t>
            </a:r>
          </a:p>
        </p:txBody>
      </p:sp>
      <p:cxnSp>
        <p:nvCxnSpPr>
          <p:cNvPr id="31" name="直线连接符 19"/>
          <p:cNvCxnSpPr/>
          <p:nvPr userDrawn="1"/>
        </p:nvCxnSpPr>
        <p:spPr>
          <a:xfrm flipV="1">
            <a:off x="2284047" y="5646610"/>
            <a:ext cx="0" cy="1228969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ysDash"/>
            <a:miter lim="800000"/>
          </a:ln>
          <a:effectLst/>
        </p:spPr>
      </p:cxnSp>
      <p:cxnSp>
        <p:nvCxnSpPr>
          <p:cNvPr id="32" name="直线连接符 21"/>
          <p:cNvCxnSpPr/>
          <p:nvPr userDrawn="1"/>
        </p:nvCxnSpPr>
        <p:spPr>
          <a:xfrm flipV="1">
            <a:off x="4292601" y="5646610"/>
            <a:ext cx="0" cy="1228969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ysDash"/>
            <a:miter lim="800000"/>
          </a:ln>
          <a:effectLst/>
        </p:spPr>
      </p:cxnSp>
      <p:cxnSp>
        <p:nvCxnSpPr>
          <p:cNvPr id="33" name="直线连接符 22"/>
          <p:cNvCxnSpPr/>
          <p:nvPr userDrawn="1"/>
        </p:nvCxnSpPr>
        <p:spPr>
          <a:xfrm flipV="1">
            <a:off x="6051063" y="5646610"/>
            <a:ext cx="0" cy="1228969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ysDash"/>
            <a:miter lim="800000"/>
          </a:ln>
          <a:effectLst/>
        </p:spPr>
      </p:cxnSp>
      <p:cxnSp>
        <p:nvCxnSpPr>
          <p:cNvPr id="34" name="直线连接符 23"/>
          <p:cNvCxnSpPr/>
          <p:nvPr userDrawn="1"/>
        </p:nvCxnSpPr>
        <p:spPr>
          <a:xfrm flipV="1">
            <a:off x="7907216" y="5646610"/>
            <a:ext cx="0" cy="1228969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ysDash"/>
            <a:miter lim="800000"/>
          </a:ln>
          <a:effectLst/>
        </p:spPr>
      </p:cxnSp>
      <p:cxnSp>
        <p:nvCxnSpPr>
          <p:cNvPr id="35" name="直线连接符 24"/>
          <p:cNvCxnSpPr/>
          <p:nvPr userDrawn="1"/>
        </p:nvCxnSpPr>
        <p:spPr>
          <a:xfrm flipV="1">
            <a:off x="9900140" y="5646610"/>
            <a:ext cx="0" cy="1228969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ysDash"/>
            <a:miter lim="800000"/>
          </a:ln>
          <a:effectLst/>
        </p:spPr>
      </p:cxnSp>
      <p:sp>
        <p:nvSpPr>
          <p:cNvPr id="37" name="文本框 14"/>
          <p:cNvSpPr txBox="1">
            <a:spLocks noChangeArrowheads="1"/>
          </p:cNvSpPr>
          <p:nvPr userDrawn="1"/>
        </p:nvSpPr>
        <p:spPr bwMode="auto">
          <a:xfrm>
            <a:off x="8615486" y="3977595"/>
            <a:ext cx="2435382" cy="964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defTabSz="9144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4000" b="1" dirty="0">
                <a:solidFill>
                  <a:prstClr val="white"/>
                </a:solidFill>
                <a:latin typeface="微软雅黑"/>
                <a:ea typeface="微软雅黑"/>
              </a:rPr>
              <a:t>THANKS!</a:t>
            </a:r>
            <a:endParaRPr lang="en-US" altLang="zh-CN" sz="3200" dirty="0">
              <a:solidFill>
                <a:prstClr val="white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319579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5230"/>
            <a:ext cx="10971372" cy="1143265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1"/>
            <a:ext cx="10971372" cy="452648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7823"/>
            <a:ext cx="2844430" cy="366267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C023DA-BF1F-4113-8806-3FB7B1B5C00D}" type="datetime1">
              <a:rPr lang="zh-CN" altLang="en-US" smtClean="0"/>
              <a:pPr/>
              <a:t>2024/9/9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7823"/>
            <a:ext cx="3860297" cy="366267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3"/>
            <a:ext cx="2844430" cy="366267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0EF55-C64A-4F2F-B311-D957662F7C8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80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4" r:id="rId4"/>
    <p:sldLayoutId id="2147483692" r:id="rId5"/>
    <p:sldLayoutId id="2147483686" r:id="rId6"/>
    <p:sldLayoutId id="2147483687" r:id="rId7"/>
    <p:sldLayoutId id="2147483688" r:id="rId8"/>
    <p:sldLayoutId id="2147483691" r:id="rId9"/>
  </p:sldLayoutIdLst>
  <p:hf hd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2024-09-09 </a:t>
            </a:r>
            <a:r>
              <a:rPr lang="zh-CN" altLang="en-US" dirty="0"/>
              <a:t>工作学习汇报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9536F9C-7792-53B1-9D44-C504317E8C5F}"/>
              </a:ext>
            </a:extLst>
          </p:cNvPr>
          <p:cNvSpPr txBox="1"/>
          <p:nvPr/>
        </p:nvSpPr>
        <p:spPr>
          <a:xfrm>
            <a:off x="9910026" y="3761043"/>
            <a:ext cx="2102119" cy="1436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schemeClr val="accent1">
                    <a:alpha val="86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汇报人：温瑞 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endParaRPr lang="zh-CN" altLang="en-US" sz="2400" dirty="0">
              <a:solidFill>
                <a:schemeClr val="bg1">
                  <a:alpha val="86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7695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 </a:t>
            </a:r>
            <a:r>
              <a:rPr lang="zh-CN" altLang="en-US" dirty="0"/>
              <a:t>前端页面代码结构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1F5AA3-D897-224D-E0A6-355B7A7ABBC8}"/>
              </a:ext>
            </a:extLst>
          </p:cNvPr>
          <p:cNvSpPr txBox="1"/>
          <p:nvPr/>
        </p:nvSpPr>
        <p:spPr>
          <a:xfrm>
            <a:off x="911410" y="1239937"/>
            <a:ext cx="9865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前端页面代码</a:t>
            </a:r>
            <a:endParaRPr lang="en-US" altLang="zh-CN" dirty="0">
              <a:solidFill>
                <a:schemeClr val="accent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28C2BA5-4F17-C3DA-5FDD-659B6126A444}"/>
              </a:ext>
            </a:extLst>
          </p:cNvPr>
          <p:cNvSpPr txBox="1"/>
          <p:nvPr/>
        </p:nvSpPr>
        <p:spPr>
          <a:xfrm>
            <a:off x="911410" y="1732046"/>
            <a:ext cx="26635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(1) 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系统的一些业务，功能特点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(2) List/Info</a:t>
            </a:r>
            <a:endParaRPr lang="en-US" altLang="zh-CN" dirty="0"/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(3) 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数据请求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/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服务调用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9C37821-3ED1-C407-49F7-90E558211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058" y="1260470"/>
            <a:ext cx="7691275" cy="528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780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2.1 </a:t>
            </a:r>
            <a:r>
              <a:rPr lang="zh-CN" altLang="en-US" dirty="0"/>
              <a:t>系统功能特点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85C536-661C-67C0-E777-34A44BD65D67}"/>
              </a:ext>
            </a:extLst>
          </p:cNvPr>
          <p:cNvSpPr txBox="1"/>
          <p:nvPr/>
        </p:nvSpPr>
        <p:spPr>
          <a:xfrm>
            <a:off x="609520" y="1277977"/>
            <a:ext cx="1087933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以下部分</a:t>
            </a:r>
            <a:r>
              <a:rPr lang="en-US" altLang="zh-CN" dirty="0"/>
              <a:t>...  </a:t>
            </a:r>
            <a:r>
              <a:rPr lang="zh-CN" altLang="en-US" dirty="0"/>
              <a:t>是在看旧系统代码时的一些理解，仅供参考。</a:t>
            </a:r>
            <a:endParaRPr lang="en-US" altLang="zh-CN" dirty="0"/>
          </a:p>
          <a:p>
            <a:r>
              <a:rPr lang="zh-CN" alt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报文、报文段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(1) </a:t>
            </a:r>
            <a:r>
              <a:rPr lang="en-US" altLang="zh-CN" dirty="0" err="1"/>
              <a:t>InferType</a:t>
            </a:r>
            <a:r>
              <a:rPr lang="en-US" altLang="zh-CN" dirty="0"/>
              <a:t>/</a:t>
            </a:r>
            <a:r>
              <a:rPr lang="en-US" altLang="zh-CN" dirty="0" err="1"/>
              <a:t>MessageType</a:t>
            </a:r>
            <a:r>
              <a:rPr lang="en-US" altLang="zh-CN" dirty="0"/>
              <a:t> : </a:t>
            </a:r>
            <a:r>
              <a:rPr lang="zh-CN" altLang="en-US" dirty="0"/>
              <a:t>报文类型，通常是一个三位数，前两位表示报文的大类，而第三位表示具体的报文类型。</a:t>
            </a:r>
            <a:endParaRPr lang="en-US" altLang="zh-CN" dirty="0"/>
          </a:p>
          <a:p>
            <a:r>
              <a:rPr lang="zh-CN" altLang="en-US" dirty="0"/>
              <a:t>第三位为 </a:t>
            </a:r>
            <a:r>
              <a:rPr lang="en-US" altLang="zh-CN" dirty="0"/>
              <a:t>0 </a:t>
            </a:r>
            <a:r>
              <a:rPr lang="zh-CN" altLang="en-US" dirty="0"/>
              <a:t>是原始报文，</a:t>
            </a:r>
            <a:r>
              <a:rPr lang="en-US" altLang="zh-CN" dirty="0"/>
              <a:t>1 </a:t>
            </a:r>
            <a:r>
              <a:rPr lang="zh-CN" altLang="en-US" dirty="0"/>
              <a:t>是标识变更请求报文，</a:t>
            </a:r>
            <a:r>
              <a:rPr lang="en-US" altLang="zh-CN" dirty="0"/>
              <a:t>2 </a:t>
            </a:r>
            <a:r>
              <a:rPr lang="zh-CN" altLang="en-US" dirty="0"/>
              <a:t>是按段变更请求报文，</a:t>
            </a:r>
            <a:r>
              <a:rPr lang="en-US" altLang="zh-CN" dirty="0"/>
              <a:t>3 </a:t>
            </a:r>
            <a:r>
              <a:rPr lang="zh-CN" altLang="en-US" dirty="0"/>
              <a:t>是按段删除请求报文，</a:t>
            </a:r>
            <a:r>
              <a:rPr lang="en-US" altLang="zh-CN" dirty="0"/>
              <a:t>4 </a:t>
            </a:r>
            <a:r>
              <a:rPr lang="zh-CN" altLang="en-US" dirty="0"/>
              <a:t>是整笔删除请求报文。</a:t>
            </a:r>
          </a:p>
          <a:p>
            <a:r>
              <a:rPr lang="zh-CN" altLang="en-US" dirty="0"/>
              <a:t>以上，系统 “综合查询” 部分的主要功能可以看做是查看 </a:t>
            </a:r>
            <a:r>
              <a:rPr lang="en-US" altLang="zh-CN" dirty="0"/>
              <a:t>0 </a:t>
            </a:r>
            <a:r>
              <a:rPr lang="zh-CN" altLang="en-US" dirty="0"/>
              <a:t>类型的原始报文，创建 </a:t>
            </a:r>
            <a:r>
              <a:rPr lang="en-US" altLang="zh-CN" dirty="0"/>
              <a:t>1234 </a:t>
            </a:r>
            <a:r>
              <a:rPr lang="zh-CN" altLang="en-US" dirty="0"/>
              <a:t>类型的变更请求报文。创建的报文有些会直接被放入 “历史报文” 中。</a:t>
            </a: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(2) </a:t>
            </a:r>
            <a:r>
              <a:rPr lang="en-US" altLang="zh-CN" dirty="0" err="1"/>
              <a:t>SegmentCode</a:t>
            </a:r>
            <a:r>
              <a:rPr lang="en-US" altLang="zh-CN" dirty="0"/>
              <a:t> : </a:t>
            </a:r>
            <a:r>
              <a:rPr lang="zh-CN" altLang="en-US" dirty="0"/>
              <a:t>报文段标识码，通常是一个字母，从 “</a:t>
            </a:r>
            <a:r>
              <a:rPr lang="en-US" altLang="zh-CN" dirty="0"/>
              <a:t>B” </a:t>
            </a:r>
            <a:r>
              <a:rPr lang="zh-CN" altLang="en-US" dirty="0"/>
              <a:t>开始，按字母序顺次。</a:t>
            </a:r>
          </a:p>
          <a:p>
            <a:r>
              <a:rPr lang="zh-CN" altLang="en-US" dirty="0"/>
              <a:t>查看报文，变更报文请求，等等操作通常是按照一个报文段为单位进行的，每个报文段在数据库中也基本是对应一个表，前端在查询展示，操作生成变更请求报文时，基本也会根据 </a:t>
            </a:r>
            <a:r>
              <a:rPr lang="en-US" altLang="zh-CN" dirty="0" err="1"/>
              <a:t>InferenceType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 err="1"/>
              <a:t>SegmentCode</a:t>
            </a:r>
            <a:r>
              <a:rPr lang="en-US" altLang="zh-CN" dirty="0"/>
              <a:t> </a:t>
            </a:r>
            <a:r>
              <a:rPr lang="zh-CN" altLang="en-US" dirty="0"/>
              <a:t>来进行。</a:t>
            </a:r>
          </a:p>
        </p:txBody>
      </p:sp>
    </p:spTree>
    <p:extLst>
      <p:ext uri="{BB962C8B-B14F-4D97-AF65-F5344CB8AC3E}">
        <p14:creationId xmlns:p14="http://schemas.microsoft.com/office/powerpoint/2010/main" val="2080477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</a:t>
            </a:r>
            <a:r>
              <a:rPr lang="zh-CN" altLang="en-US" dirty="0"/>
              <a:t>前端页面代码结构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1F5AA3-D897-224D-E0A6-355B7A7ABBC8}"/>
              </a:ext>
            </a:extLst>
          </p:cNvPr>
          <p:cNvSpPr txBox="1"/>
          <p:nvPr/>
        </p:nvSpPr>
        <p:spPr>
          <a:xfrm>
            <a:off x="550590" y="1218083"/>
            <a:ext cx="3383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前端页面代码结构</a:t>
            </a:r>
            <a:endParaRPr lang="en-US" altLang="zh-CN" dirty="0">
              <a:solidFill>
                <a:schemeClr val="accent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2460B74-D762-492A-9B2D-8C1180470FAD}"/>
              </a:ext>
            </a:extLst>
          </p:cNvPr>
          <p:cNvSpPr txBox="1"/>
          <p:nvPr/>
        </p:nvSpPr>
        <p:spPr>
          <a:xfrm>
            <a:off x="499737" y="1830443"/>
            <a:ext cx="2952328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props:</a:t>
            </a:r>
          </a:p>
          <a:p>
            <a:r>
              <a:rPr lang="en-US" altLang="zh-CN" dirty="0"/>
              <a:t>- </a:t>
            </a:r>
            <a:r>
              <a:rPr lang="en-US" altLang="zh-CN" dirty="0" err="1"/>
              <a:t>readonly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en-US" altLang="zh-CN" dirty="0" err="1"/>
              <a:t>rowData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en-US" altLang="zh-CN" dirty="0" err="1"/>
              <a:t>listdono</a:t>
            </a:r>
            <a:r>
              <a:rPr lang="en-US" altLang="zh-CN" dirty="0"/>
              <a:t>/</a:t>
            </a:r>
          </a:p>
          <a:p>
            <a:r>
              <a:rPr lang="en-US" altLang="zh-CN" dirty="0" err="1"/>
              <a:t>infodono</a:t>
            </a:r>
            <a:r>
              <a:rPr lang="en-US" altLang="zh-CN" dirty="0"/>
              <a:t>(</a:t>
            </a:r>
            <a:r>
              <a:rPr lang="zh-CN" altLang="en-US" dirty="0"/>
              <a:t>特别的按钮事件操作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data:</a:t>
            </a:r>
          </a:p>
          <a:p>
            <a:r>
              <a:rPr lang="en-US" altLang="zh-CN" dirty="0"/>
              <a:t>- </a:t>
            </a:r>
            <a:r>
              <a:rPr lang="en-US" altLang="zh-CN" dirty="0" err="1"/>
              <a:t>dono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en-US" altLang="zh-CN" dirty="0" err="1"/>
              <a:t>owservice_url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en-US" altLang="zh-CN" dirty="0" err="1"/>
              <a:t>inferType</a:t>
            </a:r>
            <a:r>
              <a:rPr lang="en-US" altLang="zh-CN" dirty="0"/>
              <a:t> &amp; </a:t>
            </a:r>
            <a:r>
              <a:rPr lang="en-US" altLang="zh-CN" dirty="0" err="1"/>
              <a:t>segmentCode</a:t>
            </a:r>
            <a:endParaRPr lang="en-US" altLang="zh-CN" dirty="0"/>
          </a:p>
          <a:p>
            <a:r>
              <a:rPr lang="en-US" altLang="zh-CN" dirty="0"/>
              <a:t>method:</a:t>
            </a:r>
          </a:p>
          <a:p>
            <a:r>
              <a:rPr lang="en-US" altLang="zh-CN" dirty="0"/>
              <a:t>- ….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A9AB6D8-4CCB-9217-421C-8F62F1171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886" y="1186498"/>
            <a:ext cx="8843028" cy="553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902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A60650-7AED-E5F4-79DC-CABB0A668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 </a:t>
            </a:r>
            <a:r>
              <a:rPr lang="zh-CN" altLang="en-US" dirty="0"/>
              <a:t>服务调用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CB83E15-CB13-91E7-88AF-80B04A49C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3BAC12-E45B-1B4B-A72C-4431CAE1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13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CCB93E-2AD3-C9C8-D0BA-EAEE2F0E3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638" y="1446408"/>
            <a:ext cx="7993532" cy="451843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D5066CE-340B-703C-035E-BB90D0E6298A}"/>
              </a:ext>
            </a:extLst>
          </p:cNvPr>
          <p:cNvSpPr txBox="1"/>
          <p:nvPr/>
        </p:nvSpPr>
        <p:spPr>
          <a:xfrm>
            <a:off x="910630" y="1505228"/>
            <a:ext cx="69627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服务调用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8225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 </a:t>
            </a:r>
            <a:r>
              <a:rPr lang="zh-CN" altLang="en-US" dirty="0"/>
              <a:t>服务调用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1F5AA3-D897-224D-E0A6-355B7A7ABBC8}"/>
              </a:ext>
            </a:extLst>
          </p:cNvPr>
          <p:cNvSpPr txBox="1"/>
          <p:nvPr/>
        </p:nvSpPr>
        <p:spPr>
          <a:xfrm>
            <a:off x="911410" y="1239937"/>
            <a:ext cx="9865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按钮操作，服务调用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F29C80E-DE52-70E3-5CEA-BA8E50699BC1}"/>
              </a:ext>
            </a:extLst>
          </p:cNvPr>
          <p:cNvSpPr txBox="1"/>
          <p:nvPr/>
        </p:nvSpPr>
        <p:spPr>
          <a:xfrm>
            <a:off x="911410" y="1888113"/>
            <a:ext cx="1080654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- </a:t>
            </a:r>
            <a:r>
              <a:rPr lang="zh-CN" altLang="en-US" dirty="0"/>
              <a:t>前端给了一个 </a:t>
            </a:r>
            <a:r>
              <a:rPr lang="en-US" altLang="zh-CN" dirty="0" err="1"/>
              <a:t>owservice</a:t>
            </a:r>
            <a:r>
              <a:rPr lang="en-US" altLang="zh-CN" dirty="0"/>
              <a:t> </a:t>
            </a:r>
            <a:r>
              <a:rPr lang="zh-CN" altLang="en-US" dirty="0"/>
              <a:t>的类，用于生成对一个资源的一整套的操作，像 </a:t>
            </a:r>
            <a:r>
              <a:rPr lang="en-US" altLang="zh-CN" dirty="0"/>
              <a:t>List Get Post Put...</a:t>
            </a:r>
          </a:p>
          <a:p>
            <a:r>
              <a:rPr lang="en-US" altLang="zh-CN" dirty="0"/>
              <a:t>      - </a:t>
            </a:r>
            <a:r>
              <a:rPr lang="zh-CN" altLang="en-US" dirty="0"/>
              <a:t>但很多时候，一些单独的像整笔删除，按段删除，按段变更这些按钮对应的服务，只会用到其中的 </a:t>
            </a:r>
            <a:r>
              <a:rPr lang="en-US" altLang="zh-CN" dirty="0"/>
              <a:t>Post </a:t>
            </a:r>
            <a:r>
              <a:rPr lang="zh-CN" altLang="en-US" dirty="0"/>
              <a:t>或 </a:t>
            </a:r>
            <a:r>
              <a:rPr lang="en-US" altLang="zh-CN" dirty="0"/>
              <a:t>Put </a:t>
            </a:r>
            <a:r>
              <a:rPr lang="zh-CN" altLang="en-US" dirty="0"/>
              <a:t>那样一个方法，这时候生成一整套就显得有些没必要。所以在这个类之上暴露成了几个独立的函数，直接用这个函数去调用后端的接口，减少些没有意义的代码。</a:t>
            </a:r>
          </a:p>
          <a:p>
            <a:r>
              <a:rPr lang="zh-CN" altLang="en-US" dirty="0"/>
              <a:t>      </a:t>
            </a:r>
            <a:r>
              <a:rPr lang="en-US" altLang="zh-CN" dirty="0"/>
              <a:t>- </a:t>
            </a:r>
            <a:r>
              <a:rPr lang="zh-CN" altLang="en-US" dirty="0"/>
              <a:t>进一步，把特殊操作的函数放到了一个单独的文件中。也删掉在 </a:t>
            </a:r>
            <a:r>
              <a:rPr lang="en-US" altLang="zh-CN" dirty="0"/>
              <a:t>data </a:t>
            </a:r>
            <a:r>
              <a:rPr lang="zh-CN" altLang="en-US" dirty="0"/>
              <a:t>中 </a:t>
            </a:r>
            <a:r>
              <a:rPr lang="en-US" altLang="zh-CN" dirty="0" err="1"/>
              <a:t>xxx_service_url</a:t>
            </a:r>
            <a:r>
              <a:rPr lang="en-US" altLang="zh-CN" dirty="0"/>
              <a:t>, </a:t>
            </a:r>
            <a:r>
              <a:rPr lang="zh-CN" altLang="en-US" dirty="0"/>
              <a:t>这些服务通常并不会只在一个页面中用到，不同页面可能只是参数传递不同，既然用的同一个，那就直接一个，方便集中查看，统一修改。</a:t>
            </a:r>
          </a:p>
        </p:txBody>
      </p:sp>
    </p:spTree>
    <p:extLst>
      <p:ext uri="{BB962C8B-B14F-4D97-AF65-F5344CB8AC3E}">
        <p14:creationId xmlns:p14="http://schemas.microsoft.com/office/powerpoint/2010/main" val="1850811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BCF91E1-7DF1-7E77-9983-D63E6D4DA384}"/>
              </a:ext>
            </a:extLst>
          </p:cNvPr>
          <p:cNvSpPr txBox="1"/>
          <p:nvPr/>
        </p:nvSpPr>
        <p:spPr>
          <a:xfrm>
            <a:off x="3862958" y="1845618"/>
            <a:ext cx="7746022" cy="137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sz="6600" dirty="0">
                <a:solidFill>
                  <a:schemeClr val="bg1">
                    <a:alpha val="86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感谢观看</a:t>
            </a:r>
            <a:endParaRPr lang="en-US" altLang="zh-CN" sz="6600" dirty="0">
              <a:solidFill>
                <a:schemeClr val="bg1">
                  <a:alpha val="86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1907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50F32F-10F5-D032-9BF8-BAF8314237CA}"/>
              </a:ext>
            </a:extLst>
          </p:cNvPr>
          <p:cNvSpPr txBox="1"/>
          <p:nvPr/>
        </p:nvSpPr>
        <p:spPr>
          <a:xfrm>
            <a:off x="6887294" y="2157281"/>
            <a:ext cx="4968552" cy="1964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4400" b="1" dirty="0">
                <a:solidFill>
                  <a:schemeClr val="accent1">
                    <a:alpha val="74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sz="4400" b="1" dirty="0">
                <a:solidFill>
                  <a:schemeClr val="accent1">
                    <a:alpha val="74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前端路由改造</a:t>
            </a:r>
            <a:endParaRPr lang="en-US" altLang="zh-CN" sz="4400" b="1" dirty="0">
              <a:solidFill>
                <a:schemeClr val="accent1">
                  <a:alpha val="74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4400" b="1" dirty="0">
                <a:solidFill>
                  <a:schemeClr val="accent1">
                    <a:alpha val="74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</a:t>
            </a:r>
            <a:r>
              <a:rPr lang="zh-CN" altLang="en-US" sz="4400" b="1" dirty="0">
                <a:solidFill>
                  <a:schemeClr val="accent1">
                    <a:alpha val="74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页面代码结构</a:t>
            </a:r>
            <a:endParaRPr lang="en-US" altLang="zh-CN" sz="4400" b="1" dirty="0">
              <a:solidFill>
                <a:schemeClr val="accent1">
                  <a:alpha val="74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等腰三角形 8"/>
          <p:cNvSpPr/>
          <p:nvPr/>
        </p:nvSpPr>
        <p:spPr>
          <a:xfrm rot="5400000">
            <a:off x="6063151" y="2567970"/>
            <a:ext cx="431043" cy="360719"/>
          </a:xfrm>
          <a:prstGeom prst="triangle">
            <a:avLst/>
          </a:prstGeom>
          <a:solidFill>
            <a:srgbClr val="5B9BD5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等腰三角形 2">
            <a:extLst>
              <a:ext uri="{FF2B5EF4-FFF2-40B4-BE49-F238E27FC236}">
                <a16:creationId xmlns:a16="http://schemas.microsoft.com/office/drawing/2014/main" id="{1C0024F4-7B76-E453-2BE5-22BA52E5D5BF}"/>
              </a:ext>
            </a:extLst>
          </p:cNvPr>
          <p:cNvSpPr/>
          <p:nvPr/>
        </p:nvSpPr>
        <p:spPr>
          <a:xfrm rot="5400000">
            <a:off x="6060044" y="3570526"/>
            <a:ext cx="431043" cy="360719"/>
          </a:xfrm>
          <a:prstGeom prst="triangle">
            <a:avLst/>
          </a:prstGeom>
          <a:solidFill>
            <a:srgbClr val="5B9BD5"/>
          </a:solidFill>
          <a:ln w="28575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0097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sz="6000" b="1" dirty="0">
                <a:solidFill>
                  <a:schemeClr val="accent1">
                    <a:alpha val="74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前端路由改造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5796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 </a:t>
            </a:r>
            <a:r>
              <a:rPr lang="zh-CN" altLang="en-US" dirty="0"/>
              <a:t>前端路由改造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1F5AA3-D897-224D-E0A6-355B7A7ABBC8}"/>
              </a:ext>
            </a:extLst>
          </p:cNvPr>
          <p:cNvSpPr txBox="1"/>
          <p:nvPr/>
        </p:nvSpPr>
        <p:spPr>
          <a:xfrm>
            <a:off x="911410" y="1239937"/>
            <a:ext cx="9865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路由改造</a:t>
            </a:r>
            <a:endParaRPr lang="en-US" altLang="zh-CN" dirty="0">
              <a:solidFill>
                <a:schemeClr val="accent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28C2BA5-4F17-C3DA-5FDD-659B6126A444}"/>
              </a:ext>
            </a:extLst>
          </p:cNvPr>
          <p:cNvSpPr txBox="1"/>
          <p:nvPr/>
        </p:nvSpPr>
        <p:spPr>
          <a:xfrm>
            <a:off x="911410" y="1732046"/>
            <a:ext cx="93610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(</a:t>
            </a:r>
            <a:r>
              <a:rPr lang="en-US" altLang="zh-CN" dirty="0"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)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目的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  </a:t>
            </a:r>
            <a:r>
              <a:rPr lang="en-US" altLang="zh-CN" dirty="0"/>
              <a:t>- </a:t>
            </a:r>
            <a:r>
              <a:rPr lang="zh-CN" altLang="en-US" dirty="0"/>
              <a:t>路由由数据库</a:t>
            </a:r>
            <a:r>
              <a:rPr lang="en-US" altLang="zh-CN" dirty="0"/>
              <a:t>/</a:t>
            </a:r>
            <a:r>
              <a:rPr lang="zh-CN" altLang="en-US" dirty="0"/>
              <a:t>后端服务数据提供 </a:t>
            </a:r>
            <a:r>
              <a:rPr lang="en-US" altLang="zh-CN" dirty="0"/>
              <a:t>&amp; </a:t>
            </a:r>
            <a:r>
              <a:rPr lang="zh-CN" altLang="en-US" dirty="0"/>
              <a:t>权限管理</a:t>
            </a:r>
            <a:endParaRPr lang="en-US" altLang="zh-CN" b="0" dirty="0"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effectLst/>
                <a:latin typeface="Consolas" panose="020B0609020204030204" pitchFamily="49" charset="0"/>
              </a:rPr>
              <a:t>(2)</a:t>
            </a:r>
            <a:r>
              <a:rPr lang="zh-CN" altLang="en-US" dirty="0"/>
              <a:t>关键</a:t>
            </a:r>
          </a:p>
          <a:p>
            <a:r>
              <a:rPr lang="zh-CN" altLang="en-US" dirty="0"/>
              <a:t>     </a:t>
            </a:r>
            <a:r>
              <a:rPr lang="en-US" altLang="zh-CN" dirty="0"/>
              <a:t>- </a:t>
            </a:r>
            <a:r>
              <a:rPr lang="zh-CN" altLang="en-US" dirty="0"/>
              <a:t>根据菜单数据去添加路由（也即添加进入某个页面资源的权限）。</a:t>
            </a:r>
          </a:p>
          <a:p>
            <a:r>
              <a:rPr lang="zh-CN" altLang="en-US" dirty="0"/>
              <a:t>     </a:t>
            </a:r>
            <a:r>
              <a:rPr lang="en-US" altLang="zh-CN" dirty="0"/>
              <a:t>- </a:t>
            </a:r>
            <a:r>
              <a:rPr lang="zh-CN" altLang="en-US" dirty="0"/>
              <a:t>路由守卫。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95226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1.1 </a:t>
            </a:r>
            <a:r>
              <a:rPr lang="zh-CN" altLang="en-US" dirty="0"/>
              <a:t>路由具体实现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1F5AA3-D897-224D-E0A6-355B7A7ABBC8}"/>
              </a:ext>
            </a:extLst>
          </p:cNvPr>
          <p:cNvSpPr txBox="1"/>
          <p:nvPr/>
        </p:nvSpPr>
        <p:spPr>
          <a:xfrm>
            <a:off x="911410" y="1239937"/>
            <a:ext cx="9865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altLang="zh-CN" b="1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zh-CN" altLang="en-US" dirty="0">
                <a:solidFill>
                  <a:schemeClr val="accent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菜单数据</a:t>
            </a:r>
            <a:endParaRPr lang="en-US" altLang="zh-CN" dirty="0">
              <a:solidFill>
                <a:schemeClr val="accent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F8632B2-AE8C-A0EE-9CA5-4520698226E3}"/>
              </a:ext>
            </a:extLst>
          </p:cNvPr>
          <p:cNvSpPr txBox="1"/>
          <p:nvPr/>
        </p:nvSpPr>
        <p:spPr>
          <a:xfrm>
            <a:off x="911410" y="1830113"/>
            <a:ext cx="231384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树形的菜单数据展平，转换成一维数组。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对特殊的菜单数据</a:t>
            </a:r>
            <a:r>
              <a:rPr lang="en-US" altLang="zh-CN" dirty="0"/>
              <a:t>(</a:t>
            </a:r>
            <a:r>
              <a:rPr lang="zh-CN" altLang="en-US" dirty="0"/>
              <a:t>如绑定路径是以 </a:t>
            </a:r>
            <a:r>
              <a:rPr lang="en-US" altLang="zh-CN" dirty="0"/>
              <a:t>.</a:t>
            </a:r>
            <a:r>
              <a:rPr lang="en-US" altLang="zh-CN" dirty="0" err="1"/>
              <a:t>vue</a:t>
            </a:r>
            <a:r>
              <a:rPr lang="en-US" altLang="zh-CN" dirty="0"/>
              <a:t> </a:t>
            </a:r>
            <a:r>
              <a:rPr lang="zh-CN" altLang="en-US" dirty="0"/>
              <a:t>结尾的字符串</a:t>
            </a:r>
            <a:r>
              <a:rPr lang="en-US" altLang="zh-CN" dirty="0"/>
              <a:t>) </a:t>
            </a:r>
            <a:r>
              <a:rPr lang="zh-CN" altLang="en-US" dirty="0"/>
              <a:t>特殊处理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05FCAEC-250C-73EB-21E7-80ABB79B8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043" y="1396300"/>
            <a:ext cx="8963370" cy="496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537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1.1 </a:t>
            </a:r>
            <a:r>
              <a:rPr lang="zh-CN" altLang="en-US" dirty="0"/>
              <a:t>路由具体实现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1F5AA3-D897-224D-E0A6-355B7A7ABBC8}"/>
              </a:ext>
            </a:extLst>
          </p:cNvPr>
          <p:cNvSpPr txBox="1"/>
          <p:nvPr/>
        </p:nvSpPr>
        <p:spPr>
          <a:xfrm>
            <a:off x="730610" y="1315349"/>
            <a:ext cx="22314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(2)</a:t>
            </a:r>
            <a:r>
              <a:rPr lang="zh-CN" altLang="en-US" dirty="0">
                <a:solidFill>
                  <a:schemeClr val="accent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具体实现，路由守卫</a:t>
            </a:r>
            <a:endParaRPr lang="en-US" altLang="zh-CN" dirty="0">
              <a:solidFill>
                <a:schemeClr val="accent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0CF9CA8-7394-12D9-C36B-9D153E6BD92A}"/>
              </a:ext>
            </a:extLst>
          </p:cNvPr>
          <p:cNvSpPr txBox="1"/>
          <p:nvPr/>
        </p:nvSpPr>
        <p:spPr>
          <a:xfrm>
            <a:off x="658602" y="2354045"/>
            <a:ext cx="23034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路由守卫，每次路由变动时都会执行这个回调函数。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3F3E2DA-2C9D-D9E6-AD62-1293AB835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8005" y="1162703"/>
            <a:ext cx="7992888" cy="537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49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1.1 </a:t>
            </a:r>
            <a:r>
              <a:rPr lang="zh-CN" altLang="en-US" dirty="0"/>
              <a:t>路由具体实现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1F5AA3-D897-224D-E0A6-355B7A7ABBC8}"/>
              </a:ext>
            </a:extLst>
          </p:cNvPr>
          <p:cNvSpPr txBox="1"/>
          <p:nvPr/>
        </p:nvSpPr>
        <p:spPr>
          <a:xfrm>
            <a:off x="838622" y="1209675"/>
            <a:ext cx="9865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(2)</a:t>
            </a:r>
            <a:r>
              <a:rPr lang="zh-CN" alt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具体实现，代码注意点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28C2BA5-4F17-C3DA-5FDD-659B6126A444}"/>
              </a:ext>
            </a:extLst>
          </p:cNvPr>
          <p:cNvSpPr txBox="1"/>
          <p:nvPr/>
        </p:nvSpPr>
        <p:spPr>
          <a:xfrm>
            <a:off x="982638" y="1827590"/>
            <a:ext cx="93610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路由守卫，每次路由变动时都会执行这个回调函数。</a:t>
            </a:r>
          </a:p>
          <a:p>
            <a:r>
              <a:rPr lang="en-US" altLang="zh-CN" dirty="0"/>
              <a:t>a. </a:t>
            </a:r>
            <a:r>
              <a:rPr lang="zh-CN" altLang="en-US" dirty="0"/>
              <a:t>静态、基础路由不需要权限，直接放行。</a:t>
            </a:r>
          </a:p>
          <a:p>
            <a:r>
              <a:rPr lang="en-US" altLang="zh-CN" dirty="0"/>
              <a:t>a.1.</a:t>
            </a:r>
            <a:r>
              <a:rPr lang="zh-CN" altLang="en-US" dirty="0"/>
              <a:t> </a:t>
            </a:r>
            <a:r>
              <a:rPr lang="en-US" altLang="zh-CN" dirty="0"/>
              <a:t>404 </a:t>
            </a:r>
            <a:r>
              <a:rPr lang="zh-CN" altLang="en-US" dirty="0"/>
              <a:t>页面虽然不需权限，但需要被放在最后，因为路由匹配是按照顺序的，如果放在前面，那么所有后添加的路由都会无效，直接匹配到</a:t>
            </a:r>
            <a:r>
              <a:rPr lang="en-US" altLang="zh-CN" dirty="0"/>
              <a:t>404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b. </a:t>
            </a:r>
            <a:r>
              <a:rPr lang="zh-CN" altLang="en-US" dirty="0"/>
              <a:t>匹配到非基础页面的路由。  </a:t>
            </a:r>
          </a:p>
          <a:p>
            <a:r>
              <a:rPr lang="en-US" altLang="zh-CN" dirty="0"/>
              <a:t>b.1.</a:t>
            </a:r>
            <a:r>
              <a:rPr lang="zh-CN" altLang="en-US" dirty="0"/>
              <a:t>首先判断是否添加过权限</a:t>
            </a:r>
            <a:r>
              <a:rPr lang="en-US" altLang="zh-CN" dirty="0"/>
              <a:t>|</a:t>
            </a:r>
            <a:r>
              <a:rPr lang="zh-CN" altLang="en-US" dirty="0"/>
              <a:t>路由，如果没有，那么就添加，然后再去执行跳转。</a:t>
            </a:r>
          </a:p>
          <a:p>
            <a:r>
              <a:rPr lang="en-US" altLang="zh-CN" dirty="0"/>
              <a:t>b.2.</a:t>
            </a:r>
            <a:r>
              <a:rPr lang="zh-CN" altLang="en-US" dirty="0"/>
              <a:t>如果已经添加过，那么直接跳转。</a:t>
            </a:r>
          </a:p>
          <a:p>
            <a:r>
              <a:rPr lang="zh-CN" altLang="en-US" dirty="0"/>
              <a:t>如果页面存在，权限</a:t>
            </a:r>
            <a:r>
              <a:rPr lang="en-US" altLang="zh-CN" dirty="0"/>
              <a:t>|</a:t>
            </a:r>
            <a:r>
              <a:rPr lang="zh-CN" altLang="en-US" dirty="0"/>
              <a:t>路由存在，那么会跳转成功；否则，如果没有权限</a:t>
            </a:r>
            <a:r>
              <a:rPr lang="en-US" altLang="zh-CN" dirty="0"/>
              <a:t>|</a:t>
            </a:r>
            <a:r>
              <a:rPr lang="zh-CN" altLang="en-US" dirty="0"/>
              <a:t>路由，即使页面资源存在，也会跳转到 </a:t>
            </a:r>
            <a:r>
              <a:rPr lang="en-US" altLang="zh-CN" dirty="0"/>
              <a:t>404 </a:t>
            </a:r>
            <a:r>
              <a:rPr lang="zh-CN" altLang="en-US" dirty="0"/>
              <a:t>页面。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37210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1.2 </a:t>
            </a:r>
            <a:r>
              <a:rPr lang="zh-CN" altLang="en-US" dirty="0"/>
              <a:t>优化</a:t>
            </a:r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EF55-C64A-4F2F-B311-D957662F7C8E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1F5AA3-D897-224D-E0A6-355B7A7ABBC8}"/>
              </a:ext>
            </a:extLst>
          </p:cNvPr>
          <p:cNvSpPr txBox="1"/>
          <p:nvPr/>
        </p:nvSpPr>
        <p:spPr>
          <a:xfrm>
            <a:off x="911410" y="1239937"/>
            <a:ext cx="9865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(3)</a:t>
            </a:r>
            <a:r>
              <a:rPr lang="zh-CN" altLang="en-US" dirty="0">
                <a:solidFill>
                  <a:schemeClr val="accent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优化</a:t>
            </a:r>
            <a:endParaRPr lang="en-US" altLang="zh-CN" b="1" dirty="0">
              <a:solidFill>
                <a:schemeClr val="tx2">
                  <a:lumMod val="60000"/>
                  <a:lumOff val="40000"/>
                </a:schemeClr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28C2BA5-4F17-C3DA-5FDD-659B6126A444}"/>
              </a:ext>
            </a:extLst>
          </p:cNvPr>
          <p:cNvSpPr txBox="1"/>
          <p:nvPr/>
        </p:nvSpPr>
        <p:spPr>
          <a:xfrm>
            <a:off x="911410" y="1732046"/>
            <a:ext cx="24474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dirty="0">
                <a:effectLst/>
                <a:latin typeface="Consolas" panose="020B0609020204030204" pitchFamily="49" charset="0"/>
              </a:rPr>
              <a:t>在 </a:t>
            </a:r>
            <a:r>
              <a:rPr lang="en-US" altLang="zh-CN" b="0" dirty="0" err="1">
                <a:effectLst/>
                <a:latin typeface="Consolas" panose="020B0609020204030204" pitchFamily="49" charset="0"/>
              </a:rPr>
              <a:t>vuex</a:t>
            </a:r>
            <a:r>
              <a:rPr lang="en-US" altLang="zh-CN" b="0" dirty="0">
                <a:effectLst/>
                <a:latin typeface="Consolas" panose="020B0609020204030204" pitchFamily="49" charset="0"/>
              </a:rPr>
              <a:t> </a:t>
            </a:r>
            <a:r>
              <a:rPr lang="zh-CN" altLang="en-US" b="0" dirty="0">
                <a:effectLst/>
                <a:latin typeface="Consolas" panose="020B0609020204030204" pitchFamily="49" charset="0"/>
              </a:rPr>
              <a:t>去请求菜单数据，处理后交给路由去添加菜单，交给菜单组件去渲染菜单。保证菜单与路由是基于同一次请求的数据生成的。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091CBB1-08F0-22CC-C869-21D44340B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163" y="1065804"/>
            <a:ext cx="7768672" cy="547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797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02FEB91E-8C0D-42C1-00E2-CF34CB166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©Amarsoft</a:t>
            </a:r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FFEB782D-EECD-9DA6-3D2D-52AC2FA16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6529D04-136E-7179-871D-F5E1146D63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lang="zh-CN" altLang="en-US" sz="6000" b="1" dirty="0">
                <a:solidFill>
                  <a:schemeClr val="accent1">
                    <a:alpha val="74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前端页面代码结构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19702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220106"/>
  <p:tag name="MH_LIBRARY" val="GRAPHIC"/>
  <p:tag name="MH_TYPE" val="Other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234202"/>
  <p:tag name="MH_LIBRARY" val="GRAPHIC"/>
  <p:tag name="MH_ORDER" val="Freeform 2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234202"/>
  <p:tag name="MH_LIBRARY" val="GRAPHIC"/>
  <p:tag name="MH_ORDER" val="Freeform 2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234202"/>
  <p:tag name="MH_LIBRARY" val="GRAPHIC"/>
  <p:tag name="MH_ORDER" val="Freeform 1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1220106"/>
  <p:tag name="MH_LIBRARY" val="GRAPHIC"/>
  <p:tag name="MH_TYPE" val="Other"/>
  <p:tag name="MH_ORDER" val="1"/>
</p:tagLst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2871</TotalTime>
  <Words>899</Words>
  <Application>Microsoft Office PowerPoint</Application>
  <PresentationFormat>自定义</PresentationFormat>
  <Paragraphs>101</Paragraphs>
  <Slides>15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Adobe 黑体 Std R</vt:lpstr>
      <vt:lpstr>黑体</vt:lpstr>
      <vt:lpstr>微软雅黑</vt:lpstr>
      <vt:lpstr>幼圆</vt:lpstr>
      <vt:lpstr>Arial</vt:lpstr>
      <vt:lpstr>Calibri</vt:lpstr>
      <vt:lpstr>Consolas</vt:lpstr>
      <vt:lpstr>1_自定义设计方案</vt:lpstr>
      <vt:lpstr>2024-09-09 工作学习汇报</vt:lpstr>
      <vt:lpstr>PowerPoint 演示文稿</vt:lpstr>
      <vt:lpstr>1</vt:lpstr>
      <vt:lpstr>1. 前端路由改造</vt:lpstr>
      <vt:lpstr>1.1 路由具体实现</vt:lpstr>
      <vt:lpstr>1.1 路由具体实现</vt:lpstr>
      <vt:lpstr>1.1 路由具体实现</vt:lpstr>
      <vt:lpstr>1.2 优化</vt:lpstr>
      <vt:lpstr>2</vt:lpstr>
      <vt:lpstr>2 前端页面代码结构</vt:lpstr>
      <vt:lpstr>2.1 系统功能特点</vt:lpstr>
      <vt:lpstr>2.2前端页面代码结构</vt:lpstr>
      <vt:lpstr>2.3 服务调用</vt:lpstr>
      <vt:lpstr>2.3 服务调用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amarsoft</dc:creator>
  <cp:lastModifiedBy>瑞 花木</cp:lastModifiedBy>
  <cp:revision>567</cp:revision>
  <dcterms:created xsi:type="dcterms:W3CDTF">2016-08-26T06:42:32Z</dcterms:created>
  <dcterms:modified xsi:type="dcterms:W3CDTF">2024-09-09T12:55:04Z</dcterms:modified>
</cp:coreProperties>
</file>

<file path=docProps/thumbnail.jpeg>
</file>